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75" r:id="rId8"/>
    <p:sldId id="269" r:id="rId9"/>
    <p:sldId id="262" r:id="rId10"/>
    <p:sldId id="263" r:id="rId11"/>
    <p:sldId id="264" r:id="rId12"/>
    <p:sldId id="266" r:id="rId13"/>
    <p:sldId id="265" r:id="rId14"/>
    <p:sldId id="267" r:id="rId15"/>
    <p:sldId id="271" r:id="rId16"/>
    <p:sldId id="270" r:id="rId17"/>
    <p:sldId id="272" r:id="rId18"/>
    <p:sldId id="268" r:id="rId19"/>
    <p:sldId id="273" r:id="rId20"/>
    <p:sldId id="27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5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4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2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8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2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5EE6D0-FE33-45E8-905B-1405A4F9C639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40111D-3A33-44EB-9F56-B01500F6E8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05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FWhzdQcwn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Free Community College</a:t>
            </a:r>
            <a:br>
              <a:rPr lang="en-US" b="1" dirty="0" smtClean="0"/>
            </a:br>
            <a:r>
              <a:rPr lang="en-US" sz="4400" b="1" dirty="0" smtClean="0"/>
              <a:t>The Pros and Cons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Robert Spohr</a:t>
            </a:r>
          </a:p>
          <a:p>
            <a:r>
              <a:rPr lang="en-US" dirty="0" smtClean="0"/>
              <a:t>Vice President for Student &amp; Academic Affairs</a:t>
            </a:r>
          </a:p>
          <a:p>
            <a:r>
              <a:rPr lang="en-US" dirty="0" smtClean="0"/>
              <a:t>Montcalm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Importance of education, community colleges specifically, to the forefront of conversation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Nothing is free. Free means no value</a:t>
            </a:r>
          </a:p>
          <a:p>
            <a:endParaRPr lang="en-US" sz="4400" dirty="0"/>
          </a:p>
          <a:p>
            <a:r>
              <a:rPr lang="en-US" sz="4400" dirty="0"/>
              <a:t>“I hear you are going to work for free”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32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This would reduce student loan debt</a:t>
            </a:r>
          </a:p>
          <a:p>
            <a:endParaRPr lang="en-US" sz="4400" dirty="0"/>
          </a:p>
          <a:p>
            <a:r>
              <a:rPr lang="en-US" sz="4400" dirty="0" smtClean="0"/>
              <a:t>First dollar, so Pell still in play.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2.5 GPA requirement, current is 2.0 for financial aid</a:t>
            </a:r>
          </a:p>
          <a:p>
            <a:endParaRPr lang="en-US" sz="4400" dirty="0"/>
          </a:p>
          <a:p>
            <a:r>
              <a:rPr lang="en-US" sz="4400" dirty="0" smtClean="0"/>
              <a:t>What if they don’t finish?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45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students would go to community colleges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New unfunded mandates</a:t>
            </a:r>
          </a:p>
          <a:p>
            <a:endParaRPr lang="en-US" sz="4400" dirty="0"/>
          </a:p>
          <a:p>
            <a:r>
              <a:rPr lang="en-US" sz="4400" dirty="0" smtClean="0"/>
              <a:t>More students does not equal financial stability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33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Federal government picks up the majority, states only provide 25%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This is more than many states pay now </a:t>
            </a:r>
          </a:p>
          <a:p>
            <a:pPr marL="0" indent="0">
              <a:buNone/>
            </a:pPr>
            <a:r>
              <a:rPr lang="en-US" sz="4400" dirty="0" smtClean="0"/>
              <a:t>More federal accountability</a:t>
            </a:r>
          </a:p>
          <a:p>
            <a:pPr marL="0" indent="0">
              <a:buNone/>
            </a:pPr>
            <a:r>
              <a:rPr lang="en-US" sz="4400" dirty="0" smtClean="0"/>
              <a:t>No </a:t>
            </a:r>
            <a:r>
              <a:rPr lang="en-US" sz="4400" dirty="0"/>
              <a:t>college student left behind?</a:t>
            </a:r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99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Oregon and Washington already provide models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States required to allocate a “significant” portion of funding based on performance.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5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“let’s stay ahead of the curve”</a:t>
            </a:r>
            <a:endParaRPr lang="en-US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We are already behind, many countries provide free college education</a:t>
            </a:r>
            <a:endParaRPr lang="en-US" sz="4800" dirty="0"/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16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883525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Pro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7280" y="2005263"/>
            <a:ext cx="4937760" cy="39552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Under the proposal, the federal government would cover 75 percent of the average cost of community college.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7920" y="900777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20" y="2005263"/>
            <a:ext cx="4937760" cy="3955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Average cost  = $3,800 per year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$126.67 per credit hour (30 credits per year)</a:t>
            </a:r>
            <a:endParaRPr lang="en-US" sz="4800" dirty="0"/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27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Not all programs qualify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Credits have to be transferrable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Occupational programs must have “high completion rates”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Occupational programs must lead to a degree or certificate in a “high demand field”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1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Community college presidents starting to work on proposal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AACC and ACCT have been working the issue for years.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ACCT &amp; AACC 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Reliable financing for planning and enticing state partners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Program eligibility/participation must be stable to allow students to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Program must be “first dollar” allowing other forms of financial 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Clear standards for program eligibility is essential. Accurate measurements of community college performance must be included in Higher Education Act</a:t>
            </a:r>
          </a:p>
        </p:txBody>
      </p:sp>
    </p:spTree>
    <p:extLst>
      <p:ext uri="{BB962C8B-B14F-4D97-AF65-F5344CB8AC3E}">
        <p14:creationId xmlns:p14="http://schemas.microsoft.com/office/powerpoint/2010/main" val="18312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Obama</a:t>
            </a:r>
            <a:endParaRPr lang="en-US" dirty="0"/>
          </a:p>
        </p:txBody>
      </p:sp>
      <p:pic>
        <p:nvPicPr>
          <p:cNvPr id="7" name="nFWhzdQcwn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3225" y="1512888"/>
            <a:ext cx="8745538" cy="49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	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Funding must be able to be used for student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States must be required to maintain current levels of funding for institutions and student financial 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Current standards of satisfactory academic progress should be used (2.0 GPA)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62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3" y="1934482"/>
            <a:ext cx="3251200" cy="3846286"/>
          </a:xfrm>
        </p:spPr>
      </p:pic>
    </p:spTree>
    <p:extLst>
      <p:ext uri="{BB962C8B-B14F-4D97-AF65-F5344CB8AC3E}">
        <p14:creationId xmlns:p14="http://schemas.microsoft.com/office/powerpoint/2010/main" val="31841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“Lower the Cost of Community College to $0”</a:t>
            </a:r>
          </a:p>
          <a:p>
            <a:endParaRPr lang="en-US" sz="3600" dirty="0" smtClean="0"/>
          </a:p>
          <a:p>
            <a:r>
              <a:rPr lang="en-US" sz="3600" dirty="0" smtClean="0"/>
              <a:t>“Have to earn it”</a:t>
            </a:r>
          </a:p>
          <a:p>
            <a:pPr lvl="1"/>
            <a:r>
              <a:rPr lang="en-US" sz="2800" dirty="0" smtClean="0"/>
              <a:t>“Keep your grades up”</a:t>
            </a:r>
          </a:p>
          <a:p>
            <a:pPr lvl="1"/>
            <a:r>
              <a:rPr lang="en-US" sz="2800" dirty="0" smtClean="0"/>
              <a:t>“Graduate on-time”</a:t>
            </a:r>
            <a:endParaRPr lang="en-US" sz="3600" dirty="0" smtClean="0"/>
          </a:p>
          <a:p>
            <a:r>
              <a:rPr lang="en-US" sz="3600" dirty="0" smtClean="0"/>
              <a:t>“Two years of college is as free and universal as high school is today”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2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“College Promise” Bill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Introduced in House and Senate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$80 billion over ten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$10 billion grant added, aimed at Minority Serving Institutions and Historically Black Colleges and Universities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82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Federal government covers 75% of average cost of community college.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State picks up other 25%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Family AGI </a:t>
            </a:r>
            <a:r>
              <a:rPr lang="en-US" sz="2800" dirty="0" smtClean="0"/>
              <a:t>&gt; </a:t>
            </a:r>
            <a:r>
              <a:rPr lang="en-US" sz="2800" dirty="0" smtClean="0"/>
              <a:t>$200,000 do not qualify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Reforms required include</a:t>
            </a:r>
          </a:p>
          <a:p>
            <a:pPr marL="411480" lvl="2">
              <a:spcBef>
                <a:spcPts val="1000"/>
              </a:spcBef>
            </a:pPr>
            <a:r>
              <a:rPr lang="en-US" sz="2400" dirty="0" smtClean="0"/>
              <a:t>Federal grant award to states that agree to waive community college resident tuition and fees</a:t>
            </a:r>
          </a:p>
          <a:p>
            <a:pPr marL="411480" lvl="2">
              <a:spcBef>
                <a:spcPts val="1000"/>
              </a:spcBef>
            </a:pPr>
            <a:r>
              <a:rPr lang="en-US" sz="2400" dirty="0" smtClean="0"/>
              <a:t>Providing more advising</a:t>
            </a:r>
          </a:p>
          <a:p>
            <a:pPr marL="411480" lvl="2">
              <a:spcBef>
                <a:spcPts val="1000"/>
              </a:spcBef>
            </a:pPr>
            <a:r>
              <a:rPr lang="en-US" sz="2400" dirty="0" smtClean="0"/>
              <a:t>Provide more student support</a:t>
            </a:r>
          </a:p>
          <a:p>
            <a:pPr marL="411480" lvl="2">
              <a:spcBef>
                <a:spcPts val="1000"/>
              </a:spcBef>
            </a:pPr>
            <a:r>
              <a:rPr lang="en-US" sz="2400" dirty="0" smtClean="0"/>
              <a:t>Better aligning high school and college curriculum to reduce remedial education</a:t>
            </a:r>
          </a:p>
          <a:p>
            <a:pPr marL="228600" lvl="1">
              <a:spcBef>
                <a:spcPts val="1000"/>
              </a:spcBef>
            </a:pPr>
            <a:endParaRPr lang="en-US" sz="2800" dirty="0" smtClean="0"/>
          </a:p>
          <a:p>
            <a:pPr marL="228600" lvl="1">
              <a:spcBef>
                <a:spcPts val="1000"/>
              </a:spcBef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Nuts and Bolts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-457200">
              <a:spcBef>
                <a:spcPts val="1000"/>
              </a:spcBef>
            </a:pPr>
            <a:r>
              <a:rPr lang="en-US" sz="3600" dirty="0" smtClean="0"/>
              <a:t>Community colleges would be required to “adopt promising and evidence-based institutional reforms to improve student outcomes.”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3600" dirty="0" smtClean="0"/>
              <a:t>Students must maintain a minimum 2.5 GPA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3600" dirty="0" smtClean="0"/>
              <a:t>Students must attend at least ½ time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3600" dirty="0" smtClean="0"/>
              <a:t>Eliminates tuition and fees for up to three years</a:t>
            </a:r>
          </a:p>
          <a:p>
            <a:pPr marL="228600" lvl="1">
              <a:spcBef>
                <a:spcPts val="1000"/>
              </a:spcBef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Nuts and Bolts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-457200">
              <a:spcBef>
                <a:spcPts val="1000"/>
              </a:spcBef>
            </a:pPr>
            <a:r>
              <a:rPr lang="en-US" sz="3200" dirty="0"/>
              <a:t>First time students only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3200" dirty="0"/>
              <a:t>States must provide a narrative plan on better aligning post-secondary education within the </a:t>
            </a:r>
            <a:r>
              <a:rPr lang="en-US" sz="3200" dirty="0" smtClean="0"/>
              <a:t>state</a:t>
            </a:r>
            <a:endParaRPr lang="en-US" sz="3200" dirty="0"/>
          </a:p>
          <a:p>
            <a:pPr marL="502920" lvl="1" indent="-457200">
              <a:spcBef>
                <a:spcPts val="1000"/>
              </a:spcBef>
            </a:pPr>
            <a:r>
              <a:rPr lang="en-US" sz="3200" dirty="0" smtClean="0"/>
              <a:t>States </a:t>
            </a:r>
            <a:r>
              <a:rPr lang="en-US" sz="3200" dirty="0"/>
              <a:t>must provide </a:t>
            </a:r>
            <a:r>
              <a:rPr lang="en-US" sz="3200" dirty="0" smtClean="0"/>
              <a:t>an explanation of how the state will promote the improved performance of public institutions of higher education through funding reform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3200" dirty="0" smtClean="0"/>
              <a:t>Provision aimed at preventing state disinvestment</a:t>
            </a:r>
            <a:endParaRPr lang="en-US" sz="3200" dirty="0"/>
          </a:p>
          <a:p>
            <a:pPr marL="502920" lvl="1" indent="-457200">
              <a:spcBef>
                <a:spcPts val="1000"/>
              </a:spcBef>
            </a:pPr>
            <a:endParaRPr lang="en-US" sz="2800" dirty="0" smtClean="0"/>
          </a:p>
          <a:p>
            <a:pPr marL="228600" lvl="1">
              <a:spcBef>
                <a:spcPts val="1000"/>
              </a:spcBef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7608"/>
          </a:xfrm>
        </p:spPr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9903"/>
            <a:ext cx="10058400" cy="4023360"/>
          </a:xfrm>
        </p:spPr>
        <p:txBody>
          <a:bodyPr>
            <a:noAutofit/>
          </a:bodyPr>
          <a:lstStyle/>
          <a:p>
            <a:pPr marL="502920" lvl="1" indent="-457200">
              <a:spcBef>
                <a:spcPts val="1000"/>
              </a:spcBef>
            </a:pPr>
            <a:r>
              <a:rPr lang="en-US" sz="2800" dirty="0" smtClean="0"/>
              <a:t>The Truman  Commission proposed a free K-14 model in 1947</a:t>
            </a:r>
          </a:p>
          <a:p>
            <a:pPr marL="502920" lvl="1" indent="-457200">
              <a:spcBef>
                <a:spcPts val="1000"/>
              </a:spcBef>
            </a:pPr>
            <a:r>
              <a:rPr lang="en-US" sz="2800" dirty="0" smtClean="0"/>
              <a:t>In the late 90s ACCT created a list </a:t>
            </a:r>
            <a:r>
              <a:rPr lang="en-US" sz="2800" smtClean="0"/>
              <a:t>of recommendations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72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646</Words>
  <Application>Microsoft Office PowerPoint</Application>
  <PresentationFormat>Widescreen</PresentationFormat>
  <Paragraphs>103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Free Community College The Pros and Cons</vt:lpstr>
      <vt:lpstr>President Obama</vt:lpstr>
      <vt:lpstr>Main Points</vt:lpstr>
      <vt:lpstr>“College Promise” Bill Introduced</vt:lpstr>
      <vt:lpstr>The Nuts and Bolts</vt:lpstr>
      <vt:lpstr>The Nuts and Bolts (continued)</vt:lpstr>
      <vt:lpstr>The Nuts and Bolts (continued)</vt:lpstr>
      <vt:lpstr>Historical Context</vt:lpstr>
      <vt:lpstr>Pros and Cons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Issues</vt:lpstr>
      <vt:lpstr>Where we are today</vt:lpstr>
      <vt:lpstr>ACCT &amp; AACC Recommendations </vt:lpstr>
      <vt:lpstr>Recommendations (continued)</vt:lpstr>
      <vt:lpstr>Questions</vt:lpstr>
    </vt:vector>
  </TitlesOfParts>
  <Company>Montcalm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Community College The Pros and Cons</dc:title>
  <dc:creator>Rob Spohr</dc:creator>
  <cp:lastModifiedBy>Rob Spohr</cp:lastModifiedBy>
  <cp:revision>64</cp:revision>
  <dcterms:created xsi:type="dcterms:W3CDTF">2015-07-25T21:22:54Z</dcterms:created>
  <dcterms:modified xsi:type="dcterms:W3CDTF">2015-07-31T12:56:49Z</dcterms:modified>
</cp:coreProperties>
</file>